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3_EAE19B97.xml" ContentType="application/vnd.ms-powerpoint.comments+xml"/>
  <Override PartName="/ppt/comments/modernComment_10A_AF818942.xml" ContentType="application/vnd.ms-powerpoint.comments+xml"/>
  <Override PartName="/ppt/comments/modernComment_105_B216246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64" r:id="rId4"/>
    <p:sldId id="259" r:id="rId5"/>
    <p:sldId id="266" r:id="rId6"/>
    <p:sldId id="261" r:id="rId7"/>
    <p:sldId id="263"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C3BF18-2321-A582-8AB7-AA8B66114923}" name="Young, Mary" initials="YM" userId="S::Mary.Young@lm.doe.gov::592b9be3-7359-4ee2-a181-46c1f4b453ad" providerId="AD"/>
  <p188:author id="{B05F888C-8887-F3C7-C775-B3C63D202049}" name="Mikayla Bia" initials="MB" userId="a61453922bf4968d" providerId="Windows Live"/>
  <p188:author id="{93DD4FE4-F153-B8E1-C2E9-D828AED8C718}" name="Denny, Angelita" initials="DA" userId="S::Angelita.Denny@lm.doe.gov::0911845a-3312-4dad-9009-480f0c9466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7" d="100"/>
          <a:sy n="107" d="100"/>
        </p:scale>
        <p:origin x="13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8/10/relationships/authors" Target="authors.xml"/></Relationships>
</file>

<file path=ppt/comments/modernComment_103_EAE19B97.xml><?xml version="1.0" encoding="utf-8"?>
<p188:cmLst xmlns:a="http://schemas.openxmlformats.org/drawingml/2006/main" xmlns:r="http://schemas.openxmlformats.org/officeDocument/2006/relationships" xmlns:p188="http://schemas.microsoft.com/office/powerpoint/2018/8/main">
  <p188:cm id="{632A330A-D058-407E-9735-D5E615B740D1}" authorId="{B05F888C-8887-F3C7-C775-B3C63D202049}" created="2023-04-06T04:51:35.157">
    <pc:sldMkLst xmlns:pc="http://schemas.microsoft.com/office/powerpoint/2013/main/command">
      <pc:docMk/>
      <pc:sldMk cId="3940653975" sldId="259"/>
    </pc:sldMkLst>
    <p188:txBody>
      <a:bodyPr/>
      <a:lstStyle/>
      <a:p>
        <a:r>
          <a:rPr lang="en-US"/>
          <a:t>Outlined in pink are the areas that were surveyed within the chinle agency</a:t>
        </a:r>
      </a:p>
    </p188:txBody>
  </p188:cm>
</p188:cmLst>
</file>

<file path=ppt/comments/modernComment_105_B216246C.xml><?xml version="1.0" encoding="utf-8"?>
<p188:cmLst xmlns:a="http://schemas.openxmlformats.org/drawingml/2006/main" xmlns:r="http://schemas.openxmlformats.org/officeDocument/2006/relationships" xmlns:p188="http://schemas.microsoft.com/office/powerpoint/2018/8/main">
  <p188:cm id="{3AE1EE27-77D3-4044-8BD4-8408F08DA755}" authorId="{B05F888C-8887-F3C7-C775-B3C63D202049}" created="2023-04-06T05:26:18.157">
    <pc:sldMkLst xmlns:pc="http://schemas.microsoft.com/office/powerpoint/2013/main/command">
      <pc:docMk/>
      <pc:sldMk cId="2987795564" sldId="261"/>
    </pc:sldMkLst>
    <p188:txBody>
      <a:bodyPr/>
      <a:lstStyle/>
      <a:p>
        <a:r>
          <a:rPr lang="en-US"/>
          <a:t>In the emotional , physical , and mental development of a Dine child the  ponderosa pine has a role in which it is used to create a cradleboard . The correct use of a aweetsaal is to ensure the continuity of the child through changes in life.</a:t>
        </a:r>
      </a:p>
    </p188:txBody>
  </p188:cm>
  <p188:cm id="{E2953DA2-486A-42F1-8C14-667891F2DC9E}" authorId="{B05F888C-8887-F3C7-C775-B3C63D202049}" created="2023-04-06T05:29:37.577">
    <pc:sldMkLst xmlns:pc="http://schemas.microsoft.com/office/powerpoint/2013/main/command">
      <pc:docMk/>
      <pc:sldMk cId="2987795564" sldId="261"/>
    </pc:sldMkLst>
    <p188:txBody>
      <a:bodyPr/>
      <a:lstStyle/>
      <a:p>
        <a:r>
          <a:rPr lang="en-US"/>
          <a:t>In the middle and right image …
I provided images of the sampling of the trees effected by the fungus Diaporthe  </a:t>
        </a:r>
      </a:p>
    </p188:txBody>
  </p188:cm>
</p188:cmLst>
</file>

<file path=ppt/comments/modernComment_10A_AF818942.xml><?xml version="1.0" encoding="utf-8"?>
<p188:cmLst xmlns:a="http://schemas.openxmlformats.org/drawingml/2006/main" xmlns:r="http://schemas.openxmlformats.org/officeDocument/2006/relationships" xmlns:p188="http://schemas.microsoft.com/office/powerpoint/2018/8/main">
  <p188:cm id="{B33F7A54-56A8-4713-9E81-1F3356B9E8EF}" authorId="{B05F888C-8887-F3C7-C775-B3C63D202049}" created="2023-04-08T02:24:50.217">
    <pc:sldMkLst xmlns:pc="http://schemas.microsoft.com/office/powerpoint/2013/main/command">
      <pc:docMk/>
      <pc:sldMk cId="2944502082" sldId="266"/>
    </pc:sldMkLst>
    <p188:txBody>
      <a:bodyPr/>
      <a:lstStyle/>
      <a:p>
        <a:r>
          <a:rPr lang="en-US"/>
          <a:t>Thinking  Plan
Planning  Do 
Living       Act 
Reassuring  Check 
The comparison of how I would complete an assignment and how I would go about planning a field trip w/ DRUM
Following a process of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8820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644883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87512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5566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3462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9093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57820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208772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188482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96031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4/15/2023</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71301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4/15/2023</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625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3_EAE19B9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0A_AF81894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05_B216246C.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8A7E9B-3161-4AE7-B85C-EE3D7786D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10134600" cy="4800600"/>
          </a:xfrm>
          <a:prstGeom prst="rect">
            <a:avLst/>
          </a:pr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E7CA3B-029B-7C2B-C240-17CA4411D6E0}"/>
              </a:ext>
            </a:extLst>
          </p:cNvPr>
          <p:cNvSpPr>
            <a:spLocks noGrp="1"/>
          </p:cNvSpPr>
          <p:nvPr>
            <p:ph type="ctrTitle"/>
          </p:nvPr>
        </p:nvSpPr>
        <p:spPr>
          <a:xfrm>
            <a:off x="2539253" y="1942391"/>
            <a:ext cx="7113494" cy="1486609"/>
          </a:xfrm>
        </p:spPr>
        <p:txBody>
          <a:bodyPr>
            <a:normAutofit fontScale="90000"/>
          </a:bodyPr>
          <a:lstStyle/>
          <a:p>
            <a:r>
              <a:rPr lang="en-US" dirty="0">
                <a:latin typeface="Times New Roman" panose="02020603050405020304" pitchFamily="18" charset="0"/>
                <a:cs typeface="Times New Roman" panose="02020603050405020304" pitchFamily="18" charset="0"/>
              </a:rPr>
              <a:t>Applying Conventional Navajo Knowledge when investigating DRUM sites within the Navajo Nation</a:t>
            </a:r>
          </a:p>
        </p:txBody>
      </p:sp>
      <p:sp>
        <p:nvSpPr>
          <p:cNvPr id="3" name="Subtitle 2">
            <a:extLst>
              <a:ext uri="{FF2B5EF4-FFF2-40B4-BE49-F238E27FC236}">
                <a16:creationId xmlns:a16="http://schemas.microsoft.com/office/drawing/2014/main" id="{B7633CCC-8BD2-A0E9-C1D4-830B182ABE1A}"/>
              </a:ext>
            </a:extLst>
          </p:cNvPr>
          <p:cNvSpPr>
            <a:spLocks noGrp="1"/>
          </p:cNvSpPr>
          <p:nvPr>
            <p:ph type="subTitle" idx="1"/>
          </p:nvPr>
        </p:nvSpPr>
        <p:spPr>
          <a:xfrm>
            <a:off x="3558989" y="4424305"/>
            <a:ext cx="5074022" cy="972222"/>
          </a:xfrm>
        </p:spPr>
        <p:txBody>
          <a:bodyPr>
            <a:normAutofit/>
          </a:bodyPr>
          <a:lstStyle/>
          <a:p>
            <a:pPr>
              <a:lnSpc>
                <a:spcPct val="90000"/>
              </a:lnSpc>
            </a:pPr>
            <a:r>
              <a:rPr lang="en-US" sz="1400" dirty="0">
                <a:latin typeface="Times New Roman" panose="02020603050405020304" pitchFamily="18" charset="0"/>
                <a:cs typeface="Times New Roman" panose="02020603050405020304" pitchFamily="18" charset="0"/>
              </a:rPr>
              <a:t>Mikayla Bia</a:t>
            </a:r>
          </a:p>
          <a:p>
            <a:pPr>
              <a:lnSpc>
                <a:spcPct val="90000"/>
              </a:lnSpc>
            </a:pPr>
            <a:r>
              <a:rPr lang="en-US" sz="1400" dirty="0">
                <a:latin typeface="Times New Roman" panose="02020603050405020304" pitchFamily="18" charset="0"/>
                <a:cs typeface="Times New Roman" panose="02020603050405020304" pitchFamily="18" charset="0"/>
              </a:rPr>
              <a:t>‘22 MES Intern</a:t>
            </a:r>
          </a:p>
          <a:p>
            <a:pPr>
              <a:lnSpc>
                <a:spcPct val="90000"/>
              </a:lnSpc>
            </a:pPr>
            <a:r>
              <a:rPr lang="en-US" sz="1400" dirty="0">
                <a:latin typeface="Times New Roman" panose="02020603050405020304" pitchFamily="18" charset="0"/>
                <a:cs typeface="Times New Roman" panose="02020603050405020304" pitchFamily="18" charset="0"/>
              </a:rPr>
              <a:t>Site: Grand Junction Dept. of Energy</a:t>
            </a:r>
          </a:p>
        </p:txBody>
      </p:sp>
      <p:grpSp>
        <p:nvGrpSpPr>
          <p:cNvPr id="13" name="Group 12">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91005"/>
            <a:ext cx="867485" cy="115439"/>
            <a:chOff x="8910933" y="1861308"/>
            <a:chExt cx="867485" cy="115439"/>
          </a:xfrm>
        </p:grpSpPr>
        <p:sp>
          <p:nvSpPr>
            <p:cNvPr id="14" name="Rectangle 13">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5" name="Straight Connector 14">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983D0954-7D6B-2405-586C-BF6E37ABA0DA}"/>
              </a:ext>
            </a:extLst>
          </p:cNvPr>
          <p:cNvPicPr>
            <a:picLocks noChangeAspect="1"/>
          </p:cNvPicPr>
          <p:nvPr/>
        </p:nvPicPr>
        <p:blipFill>
          <a:blip r:embed="rId2"/>
          <a:stretch>
            <a:fillRect/>
          </a:stretch>
        </p:blipFill>
        <p:spPr>
          <a:xfrm>
            <a:off x="7845" y="7845"/>
            <a:ext cx="1020855" cy="1020855"/>
          </a:xfrm>
          <a:prstGeom prst="rect">
            <a:avLst/>
          </a:prstGeom>
        </p:spPr>
      </p:pic>
      <p:pic>
        <p:nvPicPr>
          <p:cNvPr id="6" name="Picture 5">
            <a:extLst>
              <a:ext uri="{FF2B5EF4-FFF2-40B4-BE49-F238E27FC236}">
                <a16:creationId xmlns:a16="http://schemas.microsoft.com/office/drawing/2014/main" id="{B621A1CE-3AB4-4C3D-23D4-26EEB5AB8B4A}"/>
              </a:ext>
            </a:extLst>
          </p:cNvPr>
          <p:cNvPicPr>
            <a:picLocks noChangeAspect="1"/>
          </p:cNvPicPr>
          <p:nvPr/>
        </p:nvPicPr>
        <p:blipFill>
          <a:blip r:embed="rId3"/>
          <a:stretch>
            <a:fillRect/>
          </a:stretch>
        </p:blipFill>
        <p:spPr>
          <a:xfrm>
            <a:off x="11155455" y="7845"/>
            <a:ext cx="1028700" cy="1028700"/>
          </a:xfrm>
          <a:prstGeom prst="rect">
            <a:avLst/>
          </a:prstGeom>
        </p:spPr>
      </p:pic>
      <p:pic>
        <p:nvPicPr>
          <p:cNvPr id="8" name="Picture 7" descr="Logo&#10;&#10;Description automatically generated">
            <a:extLst>
              <a:ext uri="{FF2B5EF4-FFF2-40B4-BE49-F238E27FC236}">
                <a16:creationId xmlns:a16="http://schemas.microsoft.com/office/drawing/2014/main" id="{0EFF68AC-6990-16EA-405B-9B4BFD825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300" y="5800790"/>
            <a:ext cx="1028700" cy="1028700"/>
          </a:xfrm>
          <a:prstGeom prst="rect">
            <a:avLst/>
          </a:prstGeom>
        </p:spPr>
      </p:pic>
      <p:pic>
        <p:nvPicPr>
          <p:cNvPr id="10" name="Picture 9">
            <a:extLst>
              <a:ext uri="{FF2B5EF4-FFF2-40B4-BE49-F238E27FC236}">
                <a16:creationId xmlns:a16="http://schemas.microsoft.com/office/drawing/2014/main" id="{CED679DF-63D9-56E5-A0AC-B0CEA99766C2}"/>
              </a:ext>
            </a:extLst>
          </p:cNvPr>
          <p:cNvPicPr>
            <a:picLocks noChangeAspect="1"/>
          </p:cNvPicPr>
          <p:nvPr/>
        </p:nvPicPr>
        <p:blipFill>
          <a:blip r:embed="rId5"/>
          <a:stretch>
            <a:fillRect/>
          </a:stretch>
        </p:blipFill>
        <p:spPr>
          <a:xfrm>
            <a:off x="179136" y="5800790"/>
            <a:ext cx="670428" cy="1049365"/>
          </a:xfrm>
          <a:prstGeom prst="rect">
            <a:avLst/>
          </a:prstGeom>
        </p:spPr>
      </p:pic>
    </p:spTree>
    <p:extLst>
      <p:ext uri="{BB962C8B-B14F-4D97-AF65-F5344CB8AC3E}">
        <p14:creationId xmlns:p14="http://schemas.microsoft.com/office/powerpoint/2010/main" val="220818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F49FA22-351E-E15A-6BCC-212ED79BCE32}"/>
              </a:ext>
            </a:extLst>
          </p:cNvPr>
          <p:cNvPicPr>
            <a:picLocks noGrp="1" noChangeAspect="1"/>
          </p:cNvPicPr>
          <p:nvPr>
            <p:ph idx="1"/>
          </p:nvPr>
        </p:nvPicPr>
        <p:blipFill>
          <a:blip r:embed="rId2"/>
          <a:stretch>
            <a:fillRect/>
          </a:stretch>
        </p:blipFill>
        <p:spPr>
          <a:xfrm>
            <a:off x="3075709" y="4128135"/>
            <a:ext cx="3602082" cy="2418888"/>
          </a:xfrm>
          <a:prstGeom prst="rect">
            <a:avLst/>
          </a:prstGeom>
        </p:spPr>
      </p:pic>
      <p:pic>
        <p:nvPicPr>
          <p:cNvPr id="11" name="Picture 10">
            <a:extLst>
              <a:ext uri="{FF2B5EF4-FFF2-40B4-BE49-F238E27FC236}">
                <a16:creationId xmlns:a16="http://schemas.microsoft.com/office/drawing/2014/main" id="{0D640686-263F-514C-FF7F-E532EA453E97}"/>
              </a:ext>
            </a:extLst>
          </p:cNvPr>
          <p:cNvPicPr>
            <a:picLocks noChangeAspect="1"/>
          </p:cNvPicPr>
          <p:nvPr/>
        </p:nvPicPr>
        <p:blipFill>
          <a:blip r:embed="rId3"/>
          <a:stretch>
            <a:fillRect/>
          </a:stretch>
        </p:blipFill>
        <p:spPr>
          <a:xfrm>
            <a:off x="2418184" y="310978"/>
            <a:ext cx="1325846" cy="2632550"/>
          </a:xfrm>
          <a:prstGeom prst="rect">
            <a:avLst/>
          </a:prstGeom>
        </p:spPr>
      </p:pic>
      <p:pic>
        <p:nvPicPr>
          <p:cNvPr id="12" name="Picture 11">
            <a:extLst>
              <a:ext uri="{FF2B5EF4-FFF2-40B4-BE49-F238E27FC236}">
                <a16:creationId xmlns:a16="http://schemas.microsoft.com/office/drawing/2014/main" id="{1E1712E9-DE58-5143-EF62-A4CF3D97F6FF}"/>
              </a:ext>
            </a:extLst>
          </p:cNvPr>
          <p:cNvPicPr>
            <a:picLocks noChangeAspect="1"/>
          </p:cNvPicPr>
          <p:nvPr/>
        </p:nvPicPr>
        <p:blipFill>
          <a:blip r:embed="rId4"/>
          <a:stretch>
            <a:fillRect/>
          </a:stretch>
        </p:blipFill>
        <p:spPr>
          <a:xfrm>
            <a:off x="272354" y="310978"/>
            <a:ext cx="1975184" cy="2632550"/>
          </a:xfrm>
          <a:prstGeom prst="rect">
            <a:avLst/>
          </a:prstGeom>
        </p:spPr>
      </p:pic>
      <p:pic>
        <p:nvPicPr>
          <p:cNvPr id="13" name="Picture 12">
            <a:extLst>
              <a:ext uri="{FF2B5EF4-FFF2-40B4-BE49-F238E27FC236}">
                <a16:creationId xmlns:a16="http://schemas.microsoft.com/office/drawing/2014/main" id="{EA733BD6-5456-4BC5-C24C-85F10A05FD31}"/>
              </a:ext>
            </a:extLst>
          </p:cNvPr>
          <p:cNvPicPr>
            <a:picLocks noChangeAspect="1"/>
          </p:cNvPicPr>
          <p:nvPr/>
        </p:nvPicPr>
        <p:blipFill>
          <a:blip r:embed="rId5"/>
          <a:stretch>
            <a:fillRect/>
          </a:stretch>
        </p:blipFill>
        <p:spPr>
          <a:xfrm>
            <a:off x="3914676" y="310978"/>
            <a:ext cx="2763115" cy="3684153"/>
          </a:xfrm>
          <a:prstGeom prst="rect">
            <a:avLst/>
          </a:prstGeom>
        </p:spPr>
      </p:pic>
      <p:pic>
        <p:nvPicPr>
          <p:cNvPr id="14" name="Picture 13">
            <a:extLst>
              <a:ext uri="{FF2B5EF4-FFF2-40B4-BE49-F238E27FC236}">
                <a16:creationId xmlns:a16="http://schemas.microsoft.com/office/drawing/2014/main" id="{73614DA6-154E-89A1-E089-ED043AA63F81}"/>
              </a:ext>
            </a:extLst>
          </p:cNvPr>
          <p:cNvPicPr>
            <a:picLocks noChangeAspect="1"/>
          </p:cNvPicPr>
          <p:nvPr/>
        </p:nvPicPr>
        <p:blipFill>
          <a:blip r:embed="rId6"/>
          <a:stretch>
            <a:fillRect/>
          </a:stretch>
        </p:blipFill>
        <p:spPr>
          <a:xfrm>
            <a:off x="272354" y="3118022"/>
            <a:ext cx="2571750" cy="3429000"/>
          </a:xfrm>
          <a:prstGeom prst="rect">
            <a:avLst/>
          </a:prstGeom>
        </p:spPr>
      </p:pic>
      <p:sp>
        <p:nvSpPr>
          <p:cNvPr id="17" name="TextBox 16">
            <a:extLst>
              <a:ext uri="{FF2B5EF4-FFF2-40B4-BE49-F238E27FC236}">
                <a16:creationId xmlns:a16="http://schemas.microsoft.com/office/drawing/2014/main" id="{0BA42591-AAEC-0AEB-40FB-B615E8352F1E}"/>
              </a:ext>
            </a:extLst>
          </p:cNvPr>
          <p:cNvSpPr txBox="1"/>
          <p:nvPr/>
        </p:nvSpPr>
        <p:spPr>
          <a:xfrm>
            <a:off x="8146472" y="428183"/>
            <a:ext cx="3532909" cy="707886"/>
          </a:xfrm>
          <a:prstGeom prst="rect">
            <a:avLst/>
          </a:prstGeom>
          <a:noFill/>
          <a:ln>
            <a:solidFill>
              <a:schemeClr val="bg1"/>
            </a:solidFill>
          </a:ln>
        </p:spPr>
        <p:txBody>
          <a:bodyPr wrap="square" rtlCol="0">
            <a:spAutoFit/>
          </a:bodyPr>
          <a:lstStyle/>
          <a:p>
            <a:r>
              <a:rPr lang="en-US" sz="4000" dirty="0"/>
              <a:t>Mikayla Bia </a:t>
            </a:r>
          </a:p>
        </p:txBody>
      </p:sp>
      <p:sp>
        <p:nvSpPr>
          <p:cNvPr id="22" name="Rectangle 21">
            <a:extLst>
              <a:ext uri="{FF2B5EF4-FFF2-40B4-BE49-F238E27FC236}">
                <a16:creationId xmlns:a16="http://schemas.microsoft.com/office/drawing/2014/main" id="{EDDB5430-C62F-C765-1ED9-683DDCA06925}"/>
              </a:ext>
            </a:extLst>
          </p:cNvPr>
          <p:cNvSpPr/>
          <p:nvPr/>
        </p:nvSpPr>
        <p:spPr>
          <a:xfrm>
            <a:off x="7176654" y="1288469"/>
            <a:ext cx="4502727" cy="5258553"/>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Hometown: Many Farms, AZ</a:t>
            </a:r>
          </a:p>
          <a:p>
            <a:pPr algn="ctr"/>
            <a:endParaRPr lang="en-US" sz="2000" dirty="0">
              <a:solidFill>
                <a:schemeClr val="tx1"/>
              </a:solidFill>
              <a:latin typeface="Times New Roman" panose="02020603050405020304" pitchFamily="18" charset="0"/>
              <a:cs typeface="Times New Roman" panose="02020603050405020304" pitchFamily="18" charset="0"/>
            </a:endParaRPr>
          </a:p>
          <a:p>
            <a:pPr algn="ctr"/>
            <a:endParaRPr lang="en-US" sz="2000" dirty="0">
              <a:solidFill>
                <a:schemeClr val="tx1"/>
              </a:solidFill>
              <a:latin typeface="Times New Roman" panose="02020603050405020304" pitchFamily="18" charset="0"/>
              <a:cs typeface="Times New Roman" panose="02020603050405020304" pitchFamily="18" charset="0"/>
            </a:endParaRPr>
          </a:p>
          <a:p>
            <a:pPr algn="ctr"/>
            <a:r>
              <a:rPr lang="en-US" sz="2000" dirty="0">
                <a:solidFill>
                  <a:schemeClr val="tx1"/>
                </a:solidFill>
                <a:latin typeface="Times New Roman" panose="02020603050405020304" pitchFamily="18" charset="0"/>
                <a:cs typeface="Times New Roman" panose="02020603050405020304" pitchFamily="18" charset="0"/>
              </a:rPr>
              <a:t>Education: Sophomore – Dine College </a:t>
            </a:r>
          </a:p>
          <a:p>
            <a:pPr algn="ctr"/>
            <a:r>
              <a:rPr lang="en-US" sz="2000" dirty="0">
                <a:solidFill>
                  <a:schemeClr val="tx1"/>
                </a:solidFill>
                <a:latin typeface="Times New Roman" panose="02020603050405020304" pitchFamily="18" charset="0"/>
                <a:cs typeface="Times New Roman" panose="02020603050405020304" pitchFamily="18" charset="0"/>
              </a:rPr>
              <a:t>Tsaile, AZ</a:t>
            </a:r>
          </a:p>
          <a:p>
            <a:pPr algn="ctr"/>
            <a:endParaRPr lang="en-US" sz="2000" dirty="0">
              <a:solidFill>
                <a:schemeClr val="tx1"/>
              </a:solidFill>
              <a:latin typeface="Times New Roman" panose="02020603050405020304" pitchFamily="18" charset="0"/>
              <a:cs typeface="Times New Roman" panose="02020603050405020304" pitchFamily="18" charset="0"/>
            </a:endParaRPr>
          </a:p>
          <a:p>
            <a:pPr algn="ctr"/>
            <a:r>
              <a:rPr lang="en-US" sz="2000" dirty="0">
                <a:solidFill>
                  <a:schemeClr val="tx1"/>
                </a:solidFill>
                <a:latin typeface="Times New Roman" panose="02020603050405020304" pitchFamily="18" charset="0"/>
                <a:cs typeface="Times New Roman" panose="02020603050405020304" pitchFamily="18" charset="0"/>
              </a:rPr>
              <a:t>Major : Environmental Engineering</a:t>
            </a:r>
          </a:p>
          <a:p>
            <a:pPr algn="ctr"/>
            <a:endParaRPr lang="en-US" sz="2000" dirty="0">
              <a:solidFill>
                <a:schemeClr val="tx1"/>
              </a:solidFill>
              <a:latin typeface="Times New Roman" panose="02020603050405020304" pitchFamily="18" charset="0"/>
              <a:cs typeface="Times New Roman" panose="02020603050405020304" pitchFamily="18" charset="0"/>
            </a:endParaRPr>
          </a:p>
          <a:p>
            <a:pPr algn="ctr"/>
            <a:endParaRPr lang="en-US" sz="2000" dirty="0">
              <a:solidFill>
                <a:schemeClr val="tx1"/>
              </a:solidFill>
              <a:latin typeface="Times New Roman" panose="02020603050405020304" pitchFamily="18" charset="0"/>
              <a:cs typeface="Times New Roman" panose="02020603050405020304" pitchFamily="18" charset="0"/>
            </a:endParaRPr>
          </a:p>
          <a:p>
            <a:pPr algn="ctr"/>
            <a:r>
              <a:rPr lang="en-US" sz="2000" dirty="0">
                <a:solidFill>
                  <a:schemeClr val="tx1"/>
                </a:solidFill>
                <a:latin typeface="Times New Roman" panose="02020603050405020304" pitchFamily="18" charset="0"/>
                <a:cs typeface="Times New Roman" panose="02020603050405020304" pitchFamily="18" charset="0"/>
              </a:rPr>
              <a:t> Internship site: Office of Legacy Management (LM) </a:t>
            </a:r>
          </a:p>
          <a:p>
            <a:pPr algn="ctr"/>
            <a:r>
              <a:rPr lang="en-US" sz="2000" dirty="0">
                <a:solidFill>
                  <a:schemeClr val="tx1"/>
                </a:solidFill>
                <a:latin typeface="Times New Roman" panose="02020603050405020304" pitchFamily="18" charset="0"/>
                <a:cs typeface="Times New Roman" panose="02020603050405020304" pitchFamily="18" charset="0"/>
              </a:rPr>
              <a:t>   Grand Junction, CO</a:t>
            </a:r>
          </a:p>
        </p:txBody>
      </p:sp>
    </p:spTree>
    <p:extLst>
      <p:ext uri="{BB962C8B-B14F-4D97-AF65-F5344CB8AC3E}">
        <p14:creationId xmlns:p14="http://schemas.microsoft.com/office/powerpoint/2010/main" val="3602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10">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2">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B221F75-D724-7CC0-52F7-1743836DEB01}"/>
              </a:ext>
            </a:extLst>
          </p:cNvPr>
          <p:cNvPicPr>
            <a:picLocks noChangeAspect="1"/>
          </p:cNvPicPr>
          <p:nvPr/>
        </p:nvPicPr>
        <p:blipFill rotWithShape="1">
          <a:blip r:embed="rId2">
            <a:alphaModFix/>
          </a:blip>
          <a:srcRect t="12806" b="2819"/>
          <a:stretch/>
        </p:blipFill>
        <p:spPr>
          <a:xfrm>
            <a:off x="-2578" y="10"/>
            <a:ext cx="6095999" cy="6857990"/>
          </a:xfrm>
          <a:prstGeom prst="rect">
            <a:avLst/>
          </a:prstGeom>
        </p:spPr>
      </p:pic>
      <p:sp>
        <p:nvSpPr>
          <p:cNvPr id="26"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2967" y="1028700"/>
            <a:ext cx="4050085"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F8F5B0-9CE1-51BD-7903-E9EBD8916357}"/>
              </a:ext>
            </a:extLst>
          </p:cNvPr>
          <p:cNvSpPr>
            <a:spLocks noGrp="1"/>
          </p:cNvSpPr>
          <p:nvPr>
            <p:ph type="title"/>
          </p:nvPr>
        </p:nvSpPr>
        <p:spPr>
          <a:xfrm>
            <a:off x="1565386" y="1737360"/>
            <a:ext cx="2985247" cy="2524187"/>
          </a:xfrm>
        </p:spPr>
        <p:txBody>
          <a:bodyPr vert="horz" lIns="91440" tIns="45720" rIns="91440" bIns="45720" rtlCol="0" anchor="ctr">
            <a:normAutofit/>
          </a:bodyPr>
          <a:lstStyle/>
          <a:p>
            <a:pPr algn="ctr"/>
            <a:r>
              <a:rPr lang="en-US" dirty="0"/>
              <a:t>What is DRUM?</a:t>
            </a:r>
          </a:p>
        </p:txBody>
      </p:sp>
      <p:sp>
        <p:nvSpPr>
          <p:cNvPr id="4" name="Text Placeholder 3">
            <a:extLst>
              <a:ext uri="{FF2B5EF4-FFF2-40B4-BE49-F238E27FC236}">
                <a16:creationId xmlns:a16="http://schemas.microsoft.com/office/drawing/2014/main" id="{3FDA660C-B415-5FF4-DB82-6512A9CCE26B}"/>
              </a:ext>
            </a:extLst>
          </p:cNvPr>
          <p:cNvSpPr>
            <a:spLocks noGrp="1"/>
          </p:cNvSpPr>
          <p:nvPr>
            <p:ph type="body" sz="half" idx="2"/>
          </p:nvPr>
        </p:nvSpPr>
        <p:spPr>
          <a:xfrm>
            <a:off x="7126388" y="2927147"/>
            <a:ext cx="4159250" cy="4041690"/>
          </a:xfrm>
        </p:spPr>
        <p:txBody>
          <a:bodyPr vert="horz" lIns="91440" tIns="45720" rIns="91440" bIns="45720" rtlCol="0" anchor="ctr">
            <a:normAutofit fontScale="70000" lnSpcReduction="20000"/>
          </a:bodyPr>
          <a:lstStyle/>
          <a:p>
            <a:pPr marL="342900" indent="-342900">
              <a:buFont typeface="Arial" panose="020B0604020202020204" pitchFamily="34" charset="0"/>
              <a:buChar char="•"/>
            </a:pPr>
            <a:r>
              <a:rPr lang="en-US" sz="2900" dirty="0"/>
              <a:t>Defense-Related Uranium Mines (DRUM) Program - partnership between DOE, land managers, and abandoned mine land agencies</a:t>
            </a:r>
          </a:p>
          <a:p>
            <a:pPr marL="342900" indent="-342900">
              <a:buFont typeface="Arial" panose="020B0604020202020204" pitchFamily="34" charset="0"/>
              <a:buChar char="•"/>
            </a:pPr>
            <a:r>
              <a:rPr lang="en-US" sz="2900" dirty="0"/>
              <a:t>Performing Verification &amp; Validation </a:t>
            </a:r>
          </a:p>
          <a:p>
            <a:pPr marL="800100" lvl="1" indent="-342900">
              <a:buFont typeface="Arial" panose="020B0604020202020204" pitchFamily="34" charset="0"/>
              <a:buChar char="•"/>
            </a:pPr>
            <a:r>
              <a:rPr lang="en-US" sz="2700" dirty="0"/>
              <a:t>Inventory mine features, collecting gamma surveys, soil samples, and ecological data</a:t>
            </a:r>
          </a:p>
          <a:p>
            <a:pPr marL="342900" indent="-342900">
              <a:buFont typeface="Arial" panose="020B0604020202020204" pitchFamily="34" charset="0"/>
              <a:buChar char="•"/>
            </a:pPr>
            <a:r>
              <a:rPr lang="en-US" sz="2900" dirty="0"/>
              <a:t>Reports the physical, chemical and radiological hazards present at a site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2A7E5C06-4AEC-685C-1CF5-56B072862AEB}"/>
              </a:ext>
            </a:extLst>
          </p:cNvPr>
          <p:cNvPicPr>
            <a:picLocks noChangeAspect="1"/>
          </p:cNvPicPr>
          <p:nvPr/>
        </p:nvPicPr>
        <p:blipFill rotWithShape="1">
          <a:blip r:embed="rId3"/>
          <a:srcRect t="44690" r="-5" b="10385"/>
          <a:stretch/>
        </p:blipFill>
        <p:spPr>
          <a:xfrm>
            <a:off x="7543313" y="520442"/>
            <a:ext cx="3462860" cy="2074194"/>
          </a:xfrm>
          <a:prstGeom prst="rect">
            <a:avLst/>
          </a:prstGeom>
        </p:spPr>
      </p:pic>
      <p:grpSp>
        <p:nvGrpSpPr>
          <p:cNvPr id="27" name="Group 16">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24267" y="4550150"/>
            <a:ext cx="867485" cy="115439"/>
            <a:chOff x="8910933" y="1861308"/>
            <a:chExt cx="867485" cy="115439"/>
          </a:xfrm>
        </p:grpSpPr>
        <p:sp>
          <p:nvSpPr>
            <p:cNvPr id="18" name="Rectangle 17">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18">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19">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1203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69E730-5E08-4C27-48CF-8DFBCEE7C787}"/>
              </a:ext>
            </a:extLst>
          </p:cNvPr>
          <p:cNvSpPr>
            <a:spLocks noGrp="1"/>
          </p:cNvSpPr>
          <p:nvPr>
            <p:ph type="title"/>
          </p:nvPr>
        </p:nvSpPr>
        <p:spPr>
          <a:xfrm>
            <a:off x="6849264" y="733100"/>
            <a:ext cx="4618836" cy="1275669"/>
          </a:xfrm>
        </p:spPr>
        <p:txBody>
          <a:bodyPr vert="horz" lIns="91440" tIns="45720" rIns="91440" bIns="45720" rtlCol="0" anchor="b">
            <a:normAutofit/>
          </a:bodyPr>
          <a:lstStyle/>
          <a:p>
            <a:pPr algn="ctr">
              <a:lnSpc>
                <a:spcPct val="100000"/>
              </a:lnSpc>
            </a:pPr>
            <a:r>
              <a:rPr lang="en-US" sz="2200" dirty="0"/>
              <a:t>Observation of plants and animals within each of the 5 agencies within the Navajo Nation</a:t>
            </a:r>
          </a:p>
        </p:txBody>
      </p:sp>
      <p:sp>
        <p:nvSpPr>
          <p:cNvPr id="14" name="TextBox 13">
            <a:extLst>
              <a:ext uri="{FF2B5EF4-FFF2-40B4-BE49-F238E27FC236}">
                <a16:creationId xmlns:a16="http://schemas.microsoft.com/office/drawing/2014/main" id="{404A9B9B-2C31-7660-D68E-096104FB3ECC}"/>
              </a:ext>
            </a:extLst>
          </p:cNvPr>
          <p:cNvSpPr txBox="1"/>
          <p:nvPr/>
        </p:nvSpPr>
        <p:spPr>
          <a:xfrm>
            <a:off x="7182615" y="2216151"/>
            <a:ext cx="3943575" cy="3390900"/>
          </a:xfrm>
          <a:prstGeom prst="rect">
            <a:avLst/>
          </a:prstGeom>
        </p:spPr>
        <p:txBody>
          <a:bodyPr vert="horz" lIns="91440" tIns="45720" rIns="91440" bIns="45720" rtlCol="0" anchor="t">
            <a:normAutofit/>
          </a:bodyPr>
          <a:lstStyle/>
          <a:p>
            <a:pPr algn="ctr">
              <a:lnSpc>
                <a:spcPct val="110000"/>
              </a:lnSpc>
              <a:spcAft>
                <a:spcPts val="600"/>
              </a:spcAft>
            </a:pPr>
            <a:r>
              <a:rPr lang="en-US" dirty="0">
                <a:solidFill>
                  <a:schemeClr val="tx2"/>
                </a:solidFill>
              </a:rPr>
              <a:t>Chinle Agency </a:t>
            </a:r>
          </a:p>
          <a:p>
            <a:pPr algn="ctr">
              <a:lnSpc>
                <a:spcPct val="110000"/>
              </a:lnSpc>
              <a:spcAft>
                <a:spcPts val="600"/>
              </a:spcAft>
            </a:pPr>
            <a:r>
              <a:rPr lang="en-US" dirty="0">
                <a:solidFill>
                  <a:schemeClr val="tx2"/>
                </a:solidFill>
              </a:rPr>
              <a:t>Eastern Navajo Agency </a:t>
            </a:r>
          </a:p>
          <a:p>
            <a:pPr algn="ctr">
              <a:lnSpc>
                <a:spcPct val="110000"/>
              </a:lnSpc>
              <a:spcAft>
                <a:spcPts val="600"/>
              </a:spcAft>
            </a:pPr>
            <a:r>
              <a:rPr lang="en-US" dirty="0">
                <a:solidFill>
                  <a:schemeClr val="tx2"/>
                </a:solidFill>
              </a:rPr>
              <a:t>Fort Defiance Agency</a:t>
            </a:r>
          </a:p>
          <a:p>
            <a:pPr algn="ctr">
              <a:lnSpc>
                <a:spcPct val="110000"/>
              </a:lnSpc>
              <a:spcAft>
                <a:spcPts val="600"/>
              </a:spcAft>
            </a:pPr>
            <a:r>
              <a:rPr lang="en-US" dirty="0">
                <a:solidFill>
                  <a:schemeClr val="tx2"/>
                </a:solidFill>
              </a:rPr>
              <a:t>Shiprock Agency</a:t>
            </a:r>
          </a:p>
          <a:p>
            <a:pPr algn="ctr">
              <a:lnSpc>
                <a:spcPct val="110000"/>
              </a:lnSpc>
              <a:spcAft>
                <a:spcPts val="600"/>
              </a:spcAft>
            </a:pPr>
            <a:r>
              <a:rPr lang="en-US" dirty="0">
                <a:solidFill>
                  <a:schemeClr val="tx2"/>
                </a:solidFill>
              </a:rPr>
              <a:t>Western Navajo Agency </a:t>
            </a:r>
          </a:p>
        </p:txBody>
      </p:sp>
      <p:pic>
        <p:nvPicPr>
          <p:cNvPr id="13" name="Picture 12">
            <a:extLst>
              <a:ext uri="{FF2B5EF4-FFF2-40B4-BE49-F238E27FC236}">
                <a16:creationId xmlns:a16="http://schemas.microsoft.com/office/drawing/2014/main" id="{2FA4E511-2E16-D3A5-A196-DE9B0DF402EA}"/>
              </a:ext>
            </a:extLst>
          </p:cNvPr>
          <p:cNvPicPr>
            <a:picLocks noChangeAspect="1"/>
          </p:cNvPicPr>
          <p:nvPr/>
        </p:nvPicPr>
        <p:blipFill rotWithShape="1">
          <a:blip r:embed="rId3">
            <a:alphaModFix/>
          </a:blip>
          <a:srcRect l="16131" r="3204" b="2"/>
          <a:stretch/>
        </p:blipFill>
        <p:spPr>
          <a:xfrm>
            <a:off x="1682" y="10"/>
            <a:ext cx="6096000" cy="6857990"/>
          </a:xfrm>
          <a:prstGeom prst="rect">
            <a:avLst/>
          </a:prstGeom>
        </p:spPr>
      </p:pic>
      <p:grpSp>
        <p:nvGrpSpPr>
          <p:cNvPr id="27" name="Group 26">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28" name="Rectangle 27">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9" name="Straight Connector 28">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065397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F781-8EFC-9457-CF86-2CA85CE48D23}"/>
              </a:ext>
            </a:extLst>
          </p:cNvPr>
          <p:cNvSpPr>
            <a:spLocks noGrp="1"/>
          </p:cNvSpPr>
          <p:nvPr>
            <p:ph type="title"/>
          </p:nvPr>
        </p:nvSpPr>
        <p:spPr/>
        <p:txBody>
          <a:bodyPr/>
          <a:lstStyle/>
          <a:p>
            <a:pPr algn="ctr"/>
            <a:r>
              <a:rPr lang="en-US" dirty="0"/>
              <a:t>Applying the relationship between the Dine Education Philosophy (DEP) and LM’s EMS Framework</a:t>
            </a:r>
          </a:p>
        </p:txBody>
      </p:sp>
      <p:sp>
        <p:nvSpPr>
          <p:cNvPr id="3" name="Text Placeholder 2">
            <a:extLst>
              <a:ext uri="{FF2B5EF4-FFF2-40B4-BE49-F238E27FC236}">
                <a16:creationId xmlns:a16="http://schemas.microsoft.com/office/drawing/2014/main" id="{BF6D2A77-2591-825D-6A99-9406F7D0409B}"/>
              </a:ext>
            </a:extLst>
          </p:cNvPr>
          <p:cNvSpPr>
            <a:spLocks noGrp="1"/>
          </p:cNvSpPr>
          <p:nvPr>
            <p:ph type="body" idx="1"/>
          </p:nvPr>
        </p:nvSpPr>
        <p:spPr/>
        <p:txBody>
          <a:bodyPr/>
          <a:lstStyle/>
          <a:p>
            <a:pPr algn="ctr"/>
            <a:r>
              <a:rPr lang="en-US" dirty="0"/>
              <a:t>Dine Educational Philosophy </a:t>
            </a:r>
          </a:p>
        </p:txBody>
      </p:sp>
      <p:pic>
        <p:nvPicPr>
          <p:cNvPr id="7" name="Content Placeholder 6">
            <a:extLst>
              <a:ext uri="{FF2B5EF4-FFF2-40B4-BE49-F238E27FC236}">
                <a16:creationId xmlns:a16="http://schemas.microsoft.com/office/drawing/2014/main" id="{BF4FE011-F937-799D-B241-B0B4AB2EEFD8}"/>
              </a:ext>
            </a:extLst>
          </p:cNvPr>
          <p:cNvPicPr>
            <a:picLocks noGrp="1" noChangeAspect="1"/>
          </p:cNvPicPr>
          <p:nvPr>
            <p:ph sz="half" idx="2"/>
          </p:nvPr>
        </p:nvPicPr>
        <p:blipFill>
          <a:blip r:embed="rId3"/>
          <a:stretch>
            <a:fillRect/>
          </a:stretch>
        </p:blipFill>
        <p:spPr>
          <a:xfrm>
            <a:off x="2007522" y="2642275"/>
            <a:ext cx="2908044" cy="3468925"/>
          </a:xfrm>
          <a:prstGeom prst="rect">
            <a:avLst/>
          </a:prstGeom>
        </p:spPr>
      </p:pic>
      <p:sp>
        <p:nvSpPr>
          <p:cNvPr id="5" name="Text Placeholder 4">
            <a:extLst>
              <a:ext uri="{FF2B5EF4-FFF2-40B4-BE49-F238E27FC236}">
                <a16:creationId xmlns:a16="http://schemas.microsoft.com/office/drawing/2014/main" id="{8AB5341B-FC84-B55A-11DC-CDA53C12737A}"/>
              </a:ext>
            </a:extLst>
          </p:cNvPr>
          <p:cNvSpPr>
            <a:spLocks noGrp="1"/>
          </p:cNvSpPr>
          <p:nvPr>
            <p:ph type="body" sz="quarter" idx="3"/>
          </p:nvPr>
        </p:nvSpPr>
        <p:spPr>
          <a:xfrm>
            <a:off x="6258715" y="1579947"/>
            <a:ext cx="4904585" cy="814387"/>
          </a:xfrm>
        </p:spPr>
        <p:txBody>
          <a:bodyPr/>
          <a:lstStyle/>
          <a:p>
            <a:pPr algn="ctr"/>
            <a:r>
              <a:rPr lang="en-US" dirty="0"/>
              <a:t>LM’s framework </a:t>
            </a:r>
          </a:p>
        </p:txBody>
      </p:sp>
      <p:pic>
        <p:nvPicPr>
          <p:cNvPr id="8" name="Content Placeholder 7">
            <a:extLst>
              <a:ext uri="{FF2B5EF4-FFF2-40B4-BE49-F238E27FC236}">
                <a16:creationId xmlns:a16="http://schemas.microsoft.com/office/drawing/2014/main" id="{4604498E-7195-E54B-9452-79B3A3189EB3}"/>
              </a:ext>
            </a:extLst>
          </p:cNvPr>
          <p:cNvPicPr>
            <a:picLocks noGrp="1" noChangeAspect="1"/>
          </p:cNvPicPr>
          <p:nvPr>
            <p:ph sz="quarter" idx="4"/>
          </p:nvPr>
        </p:nvPicPr>
        <p:blipFill>
          <a:blip r:embed="rId4"/>
          <a:stretch>
            <a:fillRect/>
          </a:stretch>
        </p:blipFill>
        <p:spPr>
          <a:xfrm>
            <a:off x="6684724" y="2831267"/>
            <a:ext cx="4035902" cy="3090940"/>
          </a:xfrm>
          <a:prstGeom prst="rect">
            <a:avLst/>
          </a:prstGeom>
        </p:spPr>
      </p:pic>
    </p:spTree>
    <p:extLst>
      <p:ext uri="{BB962C8B-B14F-4D97-AF65-F5344CB8AC3E}">
        <p14:creationId xmlns:p14="http://schemas.microsoft.com/office/powerpoint/2010/main" val="2944502082"/>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424EA2-1D05-5C65-7687-CA29A544768B}"/>
              </a:ext>
            </a:extLst>
          </p:cNvPr>
          <p:cNvPicPr>
            <a:picLocks noChangeAspect="1"/>
          </p:cNvPicPr>
          <p:nvPr/>
        </p:nvPicPr>
        <p:blipFill>
          <a:blip r:embed="rId3"/>
          <a:stretch>
            <a:fillRect/>
          </a:stretch>
        </p:blipFill>
        <p:spPr>
          <a:xfrm>
            <a:off x="339437" y="1249959"/>
            <a:ext cx="3157382" cy="4259762"/>
          </a:xfrm>
          <a:prstGeom prst="rect">
            <a:avLst/>
          </a:prstGeom>
        </p:spPr>
      </p:pic>
      <p:pic>
        <p:nvPicPr>
          <p:cNvPr id="6" name="Picture 5">
            <a:extLst>
              <a:ext uri="{FF2B5EF4-FFF2-40B4-BE49-F238E27FC236}">
                <a16:creationId xmlns:a16="http://schemas.microsoft.com/office/drawing/2014/main" id="{CCE63799-C0BD-8AAE-77A7-68198D68BB65}"/>
              </a:ext>
            </a:extLst>
          </p:cNvPr>
          <p:cNvPicPr>
            <a:picLocks noChangeAspect="1"/>
          </p:cNvPicPr>
          <p:nvPr/>
        </p:nvPicPr>
        <p:blipFill>
          <a:blip r:embed="rId4"/>
          <a:stretch>
            <a:fillRect/>
          </a:stretch>
        </p:blipFill>
        <p:spPr>
          <a:xfrm>
            <a:off x="4116241" y="1249959"/>
            <a:ext cx="3262745" cy="4350327"/>
          </a:xfrm>
          <a:prstGeom prst="rect">
            <a:avLst/>
          </a:prstGeom>
        </p:spPr>
      </p:pic>
      <p:pic>
        <p:nvPicPr>
          <p:cNvPr id="7" name="Picture 6">
            <a:extLst>
              <a:ext uri="{FF2B5EF4-FFF2-40B4-BE49-F238E27FC236}">
                <a16:creationId xmlns:a16="http://schemas.microsoft.com/office/drawing/2014/main" id="{CED076F8-C114-8776-EAF1-15E3F19AEBB2}"/>
              </a:ext>
            </a:extLst>
          </p:cNvPr>
          <p:cNvPicPr>
            <a:picLocks noChangeAspect="1"/>
          </p:cNvPicPr>
          <p:nvPr/>
        </p:nvPicPr>
        <p:blipFill>
          <a:blip r:embed="rId5"/>
          <a:stretch>
            <a:fillRect/>
          </a:stretch>
        </p:blipFill>
        <p:spPr>
          <a:xfrm>
            <a:off x="8075760" y="1249959"/>
            <a:ext cx="3013508" cy="4350327"/>
          </a:xfrm>
          <a:prstGeom prst="rect">
            <a:avLst/>
          </a:prstGeom>
        </p:spPr>
      </p:pic>
      <p:sp>
        <p:nvSpPr>
          <p:cNvPr id="8" name="TextBox 7">
            <a:extLst>
              <a:ext uri="{FF2B5EF4-FFF2-40B4-BE49-F238E27FC236}">
                <a16:creationId xmlns:a16="http://schemas.microsoft.com/office/drawing/2014/main" id="{7350505F-F401-77C2-67D8-297D89967D47}"/>
              </a:ext>
            </a:extLst>
          </p:cNvPr>
          <p:cNvSpPr txBox="1"/>
          <p:nvPr/>
        </p:nvSpPr>
        <p:spPr>
          <a:xfrm>
            <a:off x="3308629" y="309188"/>
            <a:ext cx="5973915" cy="646331"/>
          </a:xfrm>
          <a:prstGeom prst="rect">
            <a:avLst/>
          </a:prstGeom>
          <a:noFill/>
        </p:spPr>
        <p:txBody>
          <a:bodyPr wrap="square" rtlCol="0">
            <a:spAutoFit/>
          </a:bodyPr>
          <a:lstStyle/>
          <a:p>
            <a:r>
              <a:rPr lang="en-US" sz="3600" dirty="0"/>
              <a:t>Ndischii’ (Ponderosa Pine) </a:t>
            </a:r>
            <a:endParaRPr lang="en-US" sz="3600" kern="1200" dirty="0">
              <a:solidFill>
                <a:schemeClr val="tx1"/>
              </a:solidFill>
              <a:latin typeface="+mn-lt"/>
              <a:ea typeface="+mn-ea"/>
              <a:cs typeface="+mn-cs"/>
            </a:endParaRPr>
          </a:p>
        </p:txBody>
      </p:sp>
    </p:spTree>
    <p:extLst>
      <p:ext uri="{BB962C8B-B14F-4D97-AF65-F5344CB8AC3E}">
        <p14:creationId xmlns:p14="http://schemas.microsoft.com/office/powerpoint/2010/main" val="2987795564"/>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48E64-EE18-C658-6D58-A8D318363245}"/>
              </a:ext>
            </a:extLst>
          </p:cNvPr>
          <p:cNvPicPr>
            <a:picLocks noChangeAspect="1"/>
          </p:cNvPicPr>
          <p:nvPr/>
        </p:nvPicPr>
        <p:blipFill>
          <a:blip r:embed="rId2"/>
          <a:stretch>
            <a:fillRect/>
          </a:stretch>
        </p:blipFill>
        <p:spPr>
          <a:xfrm>
            <a:off x="569409" y="1603370"/>
            <a:ext cx="3255546" cy="3883489"/>
          </a:xfrm>
          <a:prstGeom prst="rect">
            <a:avLst/>
          </a:prstGeom>
        </p:spPr>
      </p:pic>
      <p:pic>
        <p:nvPicPr>
          <p:cNvPr id="3" name="Picture 2">
            <a:extLst>
              <a:ext uri="{FF2B5EF4-FFF2-40B4-BE49-F238E27FC236}">
                <a16:creationId xmlns:a16="http://schemas.microsoft.com/office/drawing/2014/main" id="{75159299-7F0A-8F57-AD8D-43D5F2EB3BA9}"/>
              </a:ext>
            </a:extLst>
          </p:cNvPr>
          <p:cNvPicPr>
            <a:picLocks noChangeAspect="1"/>
          </p:cNvPicPr>
          <p:nvPr/>
        </p:nvPicPr>
        <p:blipFill>
          <a:blip r:embed="rId3"/>
          <a:stretch>
            <a:fillRect/>
          </a:stretch>
        </p:blipFill>
        <p:spPr>
          <a:xfrm>
            <a:off x="4352992" y="1603370"/>
            <a:ext cx="3103133" cy="2328874"/>
          </a:xfrm>
          <a:prstGeom prst="rect">
            <a:avLst/>
          </a:prstGeom>
        </p:spPr>
      </p:pic>
      <p:pic>
        <p:nvPicPr>
          <p:cNvPr id="4" name="Picture 3">
            <a:extLst>
              <a:ext uri="{FF2B5EF4-FFF2-40B4-BE49-F238E27FC236}">
                <a16:creationId xmlns:a16="http://schemas.microsoft.com/office/drawing/2014/main" id="{E95F2941-070B-F691-39EE-56F089A0F845}"/>
              </a:ext>
            </a:extLst>
          </p:cNvPr>
          <p:cNvPicPr>
            <a:picLocks noChangeAspect="1"/>
          </p:cNvPicPr>
          <p:nvPr/>
        </p:nvPicPr>
        <p:blipFill>
          <a:blip r:embed="rId4"/>
          <a:stretch>
            <a:fillRect/>
          </a:stretch>
        </p:blipFill>
        <p:spPr>
          <a:xfrm>
            <a:off x="7976008" y="1753281"/>
            <a:ext cx="3121423" cy="2036240"/>
          </a:xfrm>
          <a:prstGeom prst="rect">
            <a:avLst/>
          </a:prstGeom>
        </p:spPr>
      </p:pic>
      <p:sp>
        <p:nvSpPr>
          <p:cNvPr id="5" name="TextBox 4">
            <a:extLst>
              <a:ext uri="{FF2B5EF4-FFF2-40B4-BE49-F238E27FC236}">
                <a16:creationId xmlns:a16="http://schemas.microsoft.com/office/drawing/2014/main" id="{3565910F-24C9-14E1-4DD5-8D3249036190}"/>
              </a:ext>
            </a:extLst>
          </p:cNvPr>
          <p:cNvSpPr txBox="1"/>
          <p:nvPr/>
        </p:nvSpPr>
        <p:spPr>
          <a:xfrm>
            <a:off x="4975204" y="582080"/>
            <a:ext cx="2480921" cy="830997"/>
          </a:xfrm>
          <a:prstGeom prst="rect">
            <a:avLst/>
          </a:prstGeom>
          <a:noFill/>
        </p:spPr>
        <p:txBody>
          <a:bodyPr wrap="square" rtlCol="0">
            <a:spAutoFit/>
          </a:bodyPr>
          <a:lstStyle/>
          <a:p>
            <a:r>
              <a:rPr lang="en-US" sz="2400" dirty="0"/>
              <a:t>   Tsa’aszeh </a:t>
            </a:r>
          </a:p>
          <a:p>
            <a:r>
              <a:rPr lang="en-US" sz="2400" dirty="0"/>
              <a:t>(Yucca plant)</a:t>
            </a:r>
            <a:endParaRPr lang="en-US" sz="2400" kern="1200" dirty="0">
              <a:solidFill>
                <a:schemeClr val="tx1"/>
              </a:solidFill>
              <a:latin typeface="+mn-lt"/>
              <a:ea typeface="+mn-ea"/>
              <a:cs typeface="+mn-cs"/>
            </a:endParaRPr>
          </a:p>
        </p:txBody>
      </p:sp>
      <p:sp>
        <p:nvSpPr>
          <p:cNvPr id="6" name="TextBox 5">
            <a:extLst>
              <a:ext uri="{FF2B5EF4-FFF2-40B4-BE49-F238E27FC236}">
                <a16:creationId xmlns:a16="http://schemas.microsoft.com/office/drawing/2014/main" id="{206273CC-6C5F-FFC2-7EA2-5BE16B28C3D3}"/>
              </a:ext>
            </a:extLst>
          </p:cNvPr>
          <p:cNvSpPr txBox="1"/>
          <p:nvPr/>
        </p:nvSpPr>
        <p:spPr>
          <a:xfrm>
            <a:off x="8342355" y="609702"/>
            <a:ext cx="2480921" cy="830997"/>
          </a:xfrm>
          <a:prstGeom prst="rect">
            <a:avLst/>
          </a:prstGeom>
          <a:noFill/>
        </p:spPr>
        <p:txBody>
          <a:bodyPr wrap="square" rtlCol="0">
            <a:spAutoFit/>
          </a:bodyPr>
          <a:lstStyle/>
          <a:p>
            <a:r>
              <a:rPr lang="en-US" sz="2400" kern="1200" dirty="0">
                <a:solidFill>
                  <a:schemeClr val="tx1"/>
                </a:solidFill>
                <a:latin typeface="+mn-lt"/>
                <a:ea typeface="+mn-ea"/>
                <a:cs typeface="+mn-cs"/>
              </a:rPr>
              <a:t>Tl’ohtsohzhoo’</a:t>
            </a:r>
          </a:p>
          <a:p>
            <a:r>
              <a:rPr lang="en-US" sz="2400" dirty="0"/>
              <a:t>(dropseed grass)</a:t>
            </a:r>
            <a:endParaRPr lang="en-US" sz="2400"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F3595281-5551-D804-3701-0491F22C2541}"/>
              </a:ext>
            </a:extLst>
          </p:cNvPr>
          <p:cNvSpPr txBox="1"/>
          <p:nvPr/>
        </p:nvSpPr>
        <p:spPr>
          <a:xfrm>
            <a:off x="690228" y="660802"/>
            <a:ext cx="3398746" cy="830997"/>
          </a:xfrm>
          <a:prstGeom prst="rect">
            <a:avLst/>
          </a:prstGeom>
          <a:noFill/>
        </p:spPr>
        <p:txBody>
          <a:bodyPr wrap="square" rtlCol="0">
            <a:spAutoFit/>
          </a:bodyPr>
          <a:lstStyle/>
          <a:p>
            <a:r>
              <a:rPr lang="en-US" sz="2400" dirty="0"/>
              <a:t>Na’ashoo’ii dich’izhii </a:t>
            </a:r>
          </a:p>
          <a:p>
            <a:r>
              <a:rPr lang="en-US" sz="2400" dirty="0"/>
              <a:t>      (Horned Toad)</a:t>
            </a:r>
          </a:p>
        </p:txBody>
      </p:sp>
      <p:pic>
        <p:nvPicPr>
          <p:cNvPr id="8" name="Picture 7">
            <a:extLst>
              <a:ext uri="{FF2B5EF4-FFF2-40B4-BE49-F238E27FC236}">
                <a16:creationId xmlns:a16="http://schemas.microsoft.com/office/drawing/2014/main" id="{47349F91-40F0-7480-49BF-813CC367FD84}"/>
              </a:ext>
            </a:extLst>
          </p:cNvPr>
          <p:cNvPicPr>
            <a:picLocks noChangeAspect="1"/>
          </p:cNvPicPr>
          <p:nvPr/>
        </p:nvPicPr>
        <p:blipFill>
          <a:blip r:embed="rId5"/>
          <a:stretch>
            <a:fillRect/>
          </a:stretch>
        </p:blipFill>
        <p:spPr>
          <a:xfrm rot="5400000">
            <a:off x="8393578" y="3730629"/>
            <a:ext cx="2305050" cy="3048000"/>
          </a:xfrm>
          <a:prstGeom prst="rect">
            <a:avLst/>
          </a:prstGeom>
        </p:spPr>
      </p:pic>
      <p:pic>
        <p:nvPicPr>
          <p:cNvPr id="9" name="Picture 8">
            <a:extLst>
              <a:ext uri="{FF2B5EF4-FFF2-40B4-BE49-F238E27FC236}">
                <a16:creationId xmlns:a16="http://schemas.microsoft.com/office/drawing/2014/main" id="{9CA82FB8-90D9-B627-4F01-D6689951CCD6}"/>
              </a:ext>
            </a:extLst>
          </p:cNvPr>
          <p:cNvPicPr>
            <a:picLocks noChangeAspect="1"/>
          </p:cNvPicPr>
          <p:nvPr/>
        </p:nvPicPr>
        <p:blipFill>
          <a:blip r:embed="rId6"/>
          <a:stretch>
            <a:fillRect/>
          </a:stretch>
        </p:blipFill>
        <p:spPr>
          <a:xfrm>
            <a:off x="4491394" y="4194757"/>
            <a:ext cx="2826327" cy="2119745"/>
          </a:xfrm>
          <a:prstGeom prst="rect">
            <a:avLst/>
          </a:prstGeom>
        </p:spPr>
      </p:pic>
    </p:spTree>
    <p:extLst>
      <p:ext uri="{BB962C8B-B14F-4D97-AF65-F5344CB8AC3E}">
        <p14:creationId xmlns:p14="http://schemas.microsoft.com/office/powerpoint/2010/main" val="397765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Shape 9">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11">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3">
            <a:extLst>
              <a:ext uri="{FF2B5EF4-FFF2-40B4-BE49-F238E27FC236}">
                <a16:creationId xmlns:a16="http://schemas.microsoft.com/office/drawing/2014/main" id="{A79A636D-9CEC-4A76-A113-104B10543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5">
            <a:extLst>
              <a:ext uri="{FF2B5EF4-FFF2-40B4-BE49-F238E27FC236}">
                <a16:creationId xmlns:a16="http://schemas.microsoft.com/office/drawing/2014/main" id="{1A53EEF0-2806-4C52-A779-F5B786040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7DC34C-1F33-72B1-D9D1-4483570D49D1}"/>
              </a:ext>
            </a:extLst>
          </p:cNvPr>
          <p:cNvSpPr txBox="1"/>
          <p:nvPr/>
        </p:nvSpPr>
        <p:spPr>
          <a:xfrm>
            <a:off x="2985077" y="1660058"/>
            <a:ext cx="6221845" cy="3492499"/>
          </a:xfrm>
          <a:prstGeom prst="rect">
            <a:avLst/>
          </a:prstGeom>
        </p:spPr>
        <p:txBody>
          <a:bodyPr vert="horz" lIns="91440" tIns="45720" rIns="91440" bIns="45720" rtlCol="0" anchor="ctr">
            <a:noAutofit/>
          </a:bodyPr>
          <a:lstStyle/>
          <a:p>
            <a:pPr algn="ctr">
              <a:lnSpc>
                <a:spcPct val="110000"/>
              </a:lnSpc>
              <a:spcAft>
                <a:spcPts val="600"/>
              </a:spcAft>
            </a:pPr>
            <a:r>
              <a:rPr lang="en-US" sz="2000" dirty="0">
                <a:solidFill>
                  <a:schemeClr val="tx2"/>
                </a:solidFill>
                <a:latin typeface="Times New Roman" panose="02020603050405020304" pitchFamily="18" charset="0"/>
                <a:cs typeface="Times New Roman" panose="02020603050405020304" pitchFamily="18" charset="0"/>
              </a:rPr>
              <a:t>	The Pre College-University partnership with Legacy Management has helped me learn about the different areas of environmental engineering. With the involvement of my mentors and those I had daily interaction with I was highly encouraged to involve my traditional knowledge within assignments that lead to the production of my summer research. I then was able to intertwine the different guides and share their same intentions. This is an experience that taught me the importance of involvement. Becoming involved and willing to expand my knowledge so that I too can later help educate others. For the benefit of all.</a:t>
            </a:r>
          </a:p>
        </p:txBody>
      </p:sp>
      <p:grpSp>
        <p:nvGrpSpPr>
          <p:cNvPr id="39" name="Group 17">
            <a:extLst>
              <a:ext uri="{FF2B5EF4-FFF2-40B4-BE49-F238E27FC236}">
                <a16:creationId xmlns:a16="http://schemas.microsoft.com/office/drawing/2014/main" id="{1148C992-36DE-4449-B92D-49AE04B5D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1016086"/>
            <a:ext cx="867485" cy="115439"/>
            <a:chOff x="8910933" y="1861308"/>
            <a:chExt cx="867485" cy="115439"/>
          </a:xfrm>
        </p:grpSpPr>
        <p:sp>
          <p:nvSpPr>
            <p:cNvPr id="40" name="Rectangle 18">
              <a:extLst>
                <a:ext uri="{FF2B5EF4-FFF2-40B4-BE49-F238E27FC236}">
                  <a16:creationId xmlns:a16="http://schemas.microsoft.com/office/drawing/2014/main" id="{D765B2C1-DF41-437F-9F2D-C33E46FA2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6AA37ED-ED19-4857-9B2C-777E8F707C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5F6E87-86FB-440C-9EB4-A48D11C72C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813DDDBB-7C35-563A-E582-65EE8F04312B}"/>
              </a:ext>
            </a:extLst>
          </p:cNvPr>
          <p:cNvSpPr txBox="1"/>
          <p:nvPr/>
        </p:nvSpPr>
        <p:spPr>
          <a:xfrm>
            <a:off x="8188037" y="5457955"/>
            <a:ext cx="1939636" cy="646331"/>
          </a:xfrm>
          <a:prstGeom prst="rect">
            <a:avLst/>
          </a:prstGeom>
          <a:noFill/>
        </p:spPr>
        <p:txBody>
          <a:bodyPr wrap="square" rtlCol="0">
            <a:spAutoFit/>
          </a:bodyPr>
          <a:lstStyle/>
          <a:p>
            <a:pPr>
              <a:spcAft>
                <a:spcPts val="600"/>
              </a:spcAft>
            </a:pPr>
            <a:r>
              <a:rPr lang="en-US" dirty="0">
                <a:latin typeface="Times New Roman" panose="02020603050405020304" pitchFamily="18" charset="0"/>
                <a:cs typeface="Times New Roman" panose="02020603050405020304" pitchFamily="18" charset="0"/>
              </a:rPr>
              <a:t>ahéhee’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(THANK YOU)</a:t>
            </a:r>
          </a:p>
        </p:txBody>
      </p:sp>
      <p:pic>
        <p:nvPicPr>
          <p:cNvPr id="2" name="Picture 1">
            <a:extLst>
              <a:ext uri="{FF2B5EF4-FFF2-40B4-BE49-F238E27FC236}">
                <a16:creationId xmlns:a16="http://schemas.microsoft.com/office/drawing/2014/main" id="{7B2F9912-1DA5-AD34-9E54-FA35BDAF57DB}"/>
              </a:ext>
            </a:extLst>
          </p:cNvPr>
          <p:cNvPicPr>
            <a:picLocks noChangeAspect="1"/>
          </p:cNvPicPr>
          <p:nvPr/>
        </p:nvPicPr>
        <p:blipFill>
          <a:blip r:embed="rId2"/>
          <a:stretch>
            <a:fillRect/>
          </a:stretch>
        </p:blipFill>
        <p:spPr>
          <a:xfrm>
            <a:off x="176288" y="157606"/>
            <a:ext cx="1024217" cy="1024217"/>
          </a:xfrm>
          <a:prstGeom prst="rect">
            <a:avLst/>
          </a:prstGeom>
        </p:spPr>
      </p:pic>
      <p:pic>
        <p:nvPicPr>
          <p:cNvPr id="3" name="Picture 2">
            <a:extLst>
              <a:ext uri="{FF2B5EF4-FFF2-40B4-BE49-F238E27FC236}">
                <a16:creationId xmlns:a16="http://schemas.microsoft.com/office/drawing/2014/main" id="{FC50D7E5-695B-359A-E064-B02B0F58A017}"/>
              </a:ext>
            </a:extLst>
          </p:cNvPr>
          <p:cNvPicPr>
            <a:picLocks noChangeAspect="1"/>
          </p:cNvPicPr>
          <p:nvPr/>
        </p:nvPicPr>
        <p:blipFill>
          <a:blip r:embed="rId3"/>
          <a:stretch>
            <a:fillRect/>
          </a:stretch>
        </p:blipFill>
        <p:spPr>
          <a:xfrm>
            <a:off x="10985399" y="157606"/>
            <a:ext cx="1030313" cy="1030313"/>
          </a:xfrm>
          <a:prstGeom prst="rect">
            <a:avLst/>
          </a:prstGeom>
        </p:spPr>
      </p:pic>
      <p:pic>
        <p:nvPicPr>
          <p:cNvPr id="6" name="Picture 5">
            <a:extLst>
              <a:ext uri="{FF2B5EF4-FFF2-40B4-BE49-F238E27FC236}">
                <a16:creationId xmlns:a16="http://schemas.microsoft.com/office/drawing/2014/main" id="{97F0437C-B30F-BBC4-0B66-0704DE48DA56}"/>
              </a:ext>
            </a:extLst>
          </p:cNvPr>
          <p:cNvPicPr>
            <a:picLocks noChangeAspect="1"/>
          </p:cNvPicPr>
          <p:nvPr/>
        </p:nvPicPr>
        <p:blipFill>
          <a:blip r:embed="rId4"/>
          <a:stretch>
            <a:fillRect/>
          </a:stretch>
        </p:blipFill>
        <p:spPr>
          <a:xfrm>
            <a:off x="353087" y="5579984"/>
            <a:ext cx="670618" cy="1048603"/>
          </a:xfrm>
          <a:prstGeom prst="rect">
            <a:avLst/>
          </a:prstGeom>
        </p:spPr>
      </p:pic>
      <p:pic>
        <p:nvPicPr>
          <p:cNvPr id="7" name="Picture 6">
            <a:extLst>
              <a:ext uri="{FF2B5EF4-FFF2-40B4-BE49-F238E27FC236}">
                <a16:creationId xmlns:a16="http://schemas.microsoft.com/office/drawing/2014/main" id="{A14432B7-0123-9F3A-A769-EC8D5A2B2AF0}"/>
              </a:ext>
            </a:extLst>
          </p:cNvPr>
          <p:cNvPicPr>
            <a:picLocks noChangeAspect="1"/>
          </p:cNvPicPr>
          <p:nvPr/>
        </p:nvPicPr>
        <p:blipFill>
          <a:blip r:embed="rId5"/>
          <a:stretch>
            <a:fillRect/>
          </a:stretch>
        </p:blipFill>
        <p:spPr>
          <a:xfrm>
            <a:off x="11000767" y="5671396"/>
            <a:ext cx="1030313" cy="1024217"/>
          </a:xfrm>
          <a:prstGeom prst="rect">
            <a:avLst/>
          </a:prstGeom>
        </p:spPr>
      </p:pic>
    </p:spTree>
    <p:extLst>
      <p:ext uri="{BB962C8B-B14F-4D97-AF65-F5344CB8AC3E}">
        <p14:creationId xmlns:p14="http://schemas.microsoft.com/office/powerpoint/2010/main" val="3285030565"/>
      </p:ext>
    </p:extLst>
  </p:cSld>
  <p:clrMapOvr>
    <a:masterClrMapping/>
  </p:clrMapOvr>
</p:sld>
</file>

<file path=ppt/theme/theme1.xml><?xml version="1.0" encoding="utf-8"?>
<a:theme xmlns:a="http://schemas.openxmlformats.org/drawingml/2006/main" name="AdornVTI">
  <a:themeElements>
    <a:clrScheme name="AnalogousFromLightSeedRightStep">
      <a:dk1>
        <a:srgbClr val="000000"/>
      </a:dk1>
      <a:lt1>
        <a:srgbClr val="FFFFFF"/>
      </a:lt1>
      <a:dk2>
        <a:srgbClr val="41242F"/>
      </a:dk2>
      <a:lt2>
        <a:srgbClr val="E2E8E6"/>
      </a:lt2>
      <a:accent1>
        <a:srgbClr val="CA93A7"/>
      </a:accent1>
      <a:accent2>
        <a:srgbClr val="BE7E7B"/>
      </a:accent2>
      <a:accent3>
        <a:srgbClr val="C09E7F"/>
      </a:accent3>
      <a:accent4>
        <a:srgbClr val="ACA56F"/>
      </a:accent4>
      <a:accent5>
        <a:srgbClr val="9BA97B"/>
      </a:accent5>
      <a:accent6>
        <a:srgbClr val="82AE70"/>
      </a:accent6>
      <a:hlink>
        <a:srgbClr val="568F7A"/>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763</TotalTime>
  <Words>302</Words>
  <Application>Microsoft Office PowerPoint</Application>
  <PresentationFormat>Widescreen</PresentationFormat>
  <Paragraphs>39</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Bembo</vt:lpstr>
      <vt:lpstr>Times New Roman</vt:lpstr>
      <vt:lpstr>AdornVTI</vt:lpstr>
      <vt:lpstr>Applying Conventional Navajo Knowledge when investigating DRUM sites within the Navajo Nation</vt:lpstr>
      <vt:lpstr>PowerPoint Presentation</vt:lpstr>
      <vt:lpstr>What is DRUM?</vt:lpstr>
      <vt:lpstr>Observation of plants and animals within each of the 5 agencies within the Navajo Nation</vt:lpstr>
      <vt:lpstr>Applying the relationship between the Dine Education Philosophy (DEP) and LM’s EMS Framework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Mikayla Bia</dc:creator>
  <cp:lastModifiedBy>Coe, Michelle A - (macoe)</cp:lastModifiedBy>
  <cp:revision>5</cp:revision>
  <dcterms:created xsi:type="dcterms:W3CDTF">2023-03-28T03:47:32Z</dcterms:created>
  <dcterms:modified xsi:type="dcterms:W3CDTF">2023-04-15T13:57:35Z</dcterms:modified>
</cp:coreProperties>
</file>